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719"/>
  </p:normalViewPr>
  <p:slideViewPr>
    <p:cSldViewPr snapToGrid="0">
      <p:cViewPr>
        <p:scale>
          <a:sx n="178" d="100"/>
          <a:sy n="178" d="100"/>
        </p:scale>
        <p:origin x="1592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e3fb9eef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9e3fb9eef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a0efd3ad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a0efd3ad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a0efd3ad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a0efd3ad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a0efd3ad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a0efd3ad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a0efd3a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a0efd3a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a0efd3ad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a0efd3ad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a0efd3ad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a0efd3ad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a0efd3ad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a0efd3ad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a0efd3ad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a0efd3ad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a0efd3ad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a0efd3ad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a0efd3ad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a0efd3ad3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e3fb9eef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e3fb9eef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a0efd3ad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a0efd3ad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9e3fb9ee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e9e3fb9ee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a0efd3ad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a0efd3ad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9e3fb9ee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e9e3fb9ee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a0efd3a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a0efd3a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a0efd3a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a0efd3a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a0efd3ad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a0efd3ad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a0efd3a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a0efd3a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130354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5000" b="1"/>
              <a:t>Curso de </a:t>
            </a:r>
            <a:r>
              <a:rPr lang="en" sz="5000" b="1">
                <a:latin typeface="Calibri"/>
                <a:ea typeface="Calibri"/>
                <a:cs typeface="Calibri"/>
                <a:sym typeface="Calibri"/>
              </a:rPr>
              <a:t>EXCEL Parte </a:t>
            </a:r>
            <a:r>
              <a:rPr lang="en" sz="5000" b="1"/>
              <a:t>3</a:t>
            </a:r>
            <a:r>
              <a:rPr lang="en" sz="5000" b="1">
                <a:latin typeface="Calibri"/>
                <a:ea typeface="Calibri"/>
                <a:cs typeface="Calibri"/>
                <a:sym typeface="Calibri"/>
              </a:rPr>
              <a:t>/3</a:t>
            </a:r>
            <a:endParaRPr sz="5000"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13" y="394953"/>
            <a:ext cx="2928188" cy="15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643" y="2217849"/>
            <a:ext cx="4262356" cy="2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15" y="180304"/>
            <a:ext cx="4856449" cy="29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 rot="5400000">
            <a:off x="4608525" y="1064875"/>
            <a:ext cx="1500600" cy="795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6236" y="-60060"/>
            <a:ext cx="3730046" cy="19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3745" y="1940626"/>
            <a:ext cx="2332221" cy="278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90416" y="1940625"/>
            <a:ext cx="2851732" cy="27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9200" y="4817275"/>
            <a:ext cx="1687050" cy="10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3507720" y="157753"/>
            <a:ext cx="56734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¡Probemos otras combinaciones!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1424775"/>
            <a:ext cx="2164875" cy="2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/>
          <p:nvPr/>
        </p:nvSpPr>
        <p:spPr>
          <a:xfrm>
            <a:off x="2238500" y="2397100"/>
            <a:ext cx="7977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125" y="828900"/>
            <a:ext cx="2781326" cy="41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/>
          <p:nvPr/>
        </p:nvSpPr>
        <p:spPr>
          <a:xfrm>
            <a:off x="5945572" y="2397088"/>
            <a:ext cx="7977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5550" y="987175"/>
            <a:ext cx="1954226" cy="227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6">
            <a:alphaModFix/>
          </a:blip>
          <a:srcRect l="1864"/>
          <a:stretch/>
        </p:blipFill>
        <p:spPr>
          <a:xfrm>
            <a:off x="6819475" y="1696225"/>
            <a:ext cx="2324525" cy="19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6819525" y="974325"/>
            <a:ext cx="23244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Contraer las subdivisiones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6514725" y="3776425"/>
            <a:ext cx="23244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intercambias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“Salesperson” y “Category”? </a:t>
            </a:r>
            <a:endParaRPr dirty="0"/>
          </a:p>
        </p:txBody>
      </p:sp>
      <p:sp>
        <p:nvSpPr>
          <p:cNvPr id="235" name="Google Shape;235;p35"/>
          <p:cNvSpPr txBox="1"/>
          <p:nvPr/>
        </p:nvSpPr>
        <p:spPr>
          <a:xfrm>
            <a:off x="234875" y="20875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Duplicar la primera hoja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296950" y="598575"/>
            <a:ext cx="43260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Intentemos graficar los 10 elementos que produjeron los ingresos más altos.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600" y="134850"/>
            <a:ext cx="2995275" cy="7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852" y="1389825"/>
            <a:ext cx="4209679" cy="31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907625"/>
            <a:ext cx="3462226" cy="34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/>
          <p:nvPr/>
        </p:nvSpPr>
        <p:spPr>
          <a:xfrm>
            <a:off x="10516650" y="998250"/>
            <a:ext cx="317400" cy="213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10724423" y="2230347"/>
            <a:ext cx="663600" cy="26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11164798" y="3733972"/>
            <a:ext cx="663600" cy="26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75" y="1389837"/>
            <a:ext cx="3992381" cy="31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/>
          <p:nvPr/>
        </p:nvSpPr>
        <p:spPr>
          <a:xfrm>
            <a:off x="4213675" y="2571750"/>
            <a:ext cx="5019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296950" y="134850"/>
            <a:ext cx="3515196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Duplicar la primera hoja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/>
        </p:nvSpPr>
        <p:spPr>
          <a:xfrm>
            <a:off x="3140100" y="2271538"/>
            <a:ext cx="5019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783325" y="4422325"/>
            <a:ext cx="74952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podría ser útil este gráfico dinámico para una empresa? </a:t>
            </a:r>
            <a:endParaRPr sz="2200"/>
          </a:p>
        </p:txBody>
      </p:sp>
      <p:sp>
        <p:nvSpPr>
          <p:cNvPr id="256" name="Google Shape;256;p37"/>
          <p:cNvSpPr txBox="1"/>
          <p:nvPr/>
        </p:nvSpPr>
        <p:spPr>
          <a:xfrm>
            <a:off x="296950" y="134850"/>
            <a:ext cx="357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Duplicar la hoja anterior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185" y="837975"/>
            <a:ext cx="5397815" cy="34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4820"/>
            <a:ext cx="3035925" cy="331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8185" y="-155131"/>
            <a:ext cx="2492000" cy="298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9076" y="3020385"/>
            <a:ext cx="4410527" cy="23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/>
          <p:nvPr/>
        </p:nvSpPr>
        <p:spPr>
          <a:xfrm>
            <a:off x="12636312" y="2828020"/>
            <a:ext cx="5697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3252871" y="1228263"/>
            <a:ext cx="5891124" cy="26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9788"/>
            <a:ext cx="2518625" cy="280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/>
          <p:nvPr/>
        </p:nvSpPr>
        <p:spPr>
          <a:xfrm>
            <a:off x="2634800" y="2282900"/>
            <a:ext cx="5019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6550" y="1002375"/>
            <a:ext cx="4039924" cy="8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9236550" y="147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Seleccionar gráfico</a:t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>
            <a:off x="12761037" y="1098282"/>
            <a:ext cx="5697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0200" y="2203525"/>
            <a:ext cx="2826349" cy="2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/>
          <p:nvPr/>
        </p:nvSpPr>
        <p:spPr>
          <a:xfrm>
            <a:off x="11359946" y="3960777"/>
            <a:ext cx="741300" cy="45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296950" y="134850"/>
            <a:ext cx="3572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¡Intentemos uno más!</a:t>
            </a:r>
            <a:endParaRPr sz="1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title"/>
          </p:nvPr>
        </p:nvSpPr>
        <p:spPr>
          <a:xfrm>
            <a:off x="628650" y="-309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PANEL (Dashboard)</a:t>
            </a:r>
            <a:endParaRPr b="1" dirty="0"/>
          </a:p>
        </p:txBody>
      </p:sp>
      <p:sp>
        <p:nvSpPr>
          <p:cNvPr id="280" name="Google Shape;280;p39"/>
          <p:cNvSpPr txBox="1"/>
          <p:nvPr/>
        </p:nvSpPr>
        <p:spPr>
          <a:xfrm>
            <a:off x="294825" y="963250"/>
            <a:ext cx="862020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nueva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hoja </a:t>
            </a:r>
            <a:r>
              <a:rPr lang="en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titulada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“Panel”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06400">
              <a:lnSpc>
                <a:spcPct val="115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Ctrl + ‘a’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llenar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cubo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pintura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hicimos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(Ctrl + 'c') y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péguelo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tablero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(Ctrl + 'v')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Cambie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tamaño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ubicación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pestaña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“Format”</a:t>
            </a: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662" y="1607594"/>
            <a:ext cx="459650" cy="3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5" y="265800"/>
            <a:ext cx="9080648" cy="46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5" y="2688475"/>
            <a:ext cx="5132749" cy="19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5" y="1190006"/>
            <a:ext cx="8839197" cy="9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/>
          <p:nvPr/>
        </p:nvSpPr>
        <p:spPr>
          <a:xfrm>
            <a:off x="608512" y="1131945"/>
            <a:ext cx="5697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8345712" y="1514470"/>
            <a:ext cx="5697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/>
          <p:nvPr/>
        </p:nvSpPr>
        <p:spPr>
          <a:xfrm rot="5400000">
            <a:off x="2218138" y="2176062"/>
            <a:ext cx="5697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5247750" y="3410988"/>
            <a:ext cx="5697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099" y="2688462"/>
            <a:ext cx="3062697" cy="203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2689715" y="254113"/>
            <a:ext cx="3764569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¡SEGMENTACIONES!</a:t>
            </a:r>
            <a:endParaRPr sz="3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/>
        </p:nvSpPr>
        <p:spPr>
          <a:xfrm>
            <a:off x="2313899" y="111595"/>
            <a:ext cx="45162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PERSONALIZAR SEGMENTACIONES</a:t>
            </a:r>
            <a:endParaRPr sz="3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139915"/>
            <a:ext cx="8839201" cy="120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294" y="2519645"/>
            <a:ext cx="2881608" cy="18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9" y="2861829"/>
            <a:ext cx="4100513" cy="1021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/>
          <p:nvPr/>
        </p:nvSpPr>
        <p:spPr>
          <a:xfrm>
            <a:off x="4536253" y="3145146"/>
            <a:ext cx="5697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5474" cy="32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075" y="452038"/>
            <a:ext cx="3913925" cy="224458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/>
          <p:nvPr/>
        </p:nvSpPr>
        <p:spPr>
          <a:xfrm>
            <a:off x="4477925" y="1346788"/>
            <a:ext cx="5697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1734125" y="3594575"/>
            <a:ext cx="60573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Repita para la segunda segmentación → ahora todos los gráficos cambiarán en lugar de solo uno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471501" y="1026928"/>
            <a:ext cx="6311700" cy="3229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Pivot Tables, Pivot Charts</a:t>
            </a:r>
            <a:endParaRPr sz="2300" dirty="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" sz="2300" dirty="0"/>
              <a:t>¡</a:t>
            </a:r>
            <a:r>
              <a:rPr lang="en" sz="2300" dirty="0" err="1"/>
              <a:t>Juntalo</a:t>
            </a:r>
            <a:r>
              <a:rPr lang="en" sz="2300" dirty="0"/>
              <a:t> </a:t>
            </a:r>
            <a:r>
              <a:rPr lang="en" sz="2300" dirty="0" err="1"/>
              <a:t>todo</a:t>
            </a:r>
            <a:r>
              <a:rPr lang="en" sz="2300" dirty="0"/>
              <a:t> </a:t>
            </a:r>
            <a:r>
              <a:rPr lang="en" sz="2300" dirty="0" err="1"/>
              <a:t>en</a:t>
            </a:r>
            <a:r>
              <a:rPr lang="en" sz="2300" dirty="0"/>
              <a:t> un panel!</a:t>
            </a:r>
            <a:endParaRPr sz="2300" dirty="0"/>
          </a:p>
          <a:p>
            <a:pPr marL="914400" lvl="1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" sz="2300" dirty="0"/>
              <a:t>Slicers (</a:t>
            </a:r>
            <a:r>
              <a:rPr lang="en" sz="2300" dirty="0" err="1"/>
              <a:t>Segmentaciones</a:t>
            </a:r>
            <a:r>
              <a:rPr lang="en" sz="2300" dirty="0"/>
              <a:t>)</a:t>
            </a:r>
            <a:endParaRPr sz="2300" dirty="0"/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 err="1"/>
              <a:t>Analizar</a:t>
            </a:r>
            <a:r>
              <a:rPr lang="en" sz="2300" dirty="0"/>
              <a:t> </a:t>
            </a:r>
            <a:r>
              <a:rPr lang="en" sz="2300" dirty="0" err="1"/>
              <a:t>datos</a:t>
            </a:r>
            <a:r>
              <a:rPr lang="en" sz="2300" dirty="0"/>
              <a:t> con </a:t>
            </a:r>
            <a:r>
              <a:rPr lang="en" sz="2300" dirty="0" err="1"/>
              <a:t>ChatGPT</a:t>
            </a:r>
            <a:r>
              <a:rPr lang="en" sz="2300" dirty="0"/>
              <a:t> (IA)</a:t>
            </a:r>
            <a:endParaRPr sz="2300"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Horario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/>
        </p:nvSpPr>
        <p:spPr>
          <a:xfrm>
            <a:off x="874200" y="873125"/>
            <a:ext cx="7395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Analizar datos con ChatGPT (IA)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1738313"/>
            <a:ext cx="27432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-65050" y="2379425"/>
            <a:ext cx="9256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dirty="0"/>
              <a:t>1. Pivot Tables (</a:t>
            </a:r>
            <a:r>
              <a:rPr lang="en" sz="4400" b="1" dirty="0" err="1"/>
              <a:t>Tablas</a:t>
            </a:r>
            <a:r>
              <a:rPr lang="en" sz="4400" b="1" dirty="0"/>
              <a:t> </a:t>
            </a:r>
            <a:r>
              <a:rPr lang="en" sz="4400" b="1" dirty="0" err="1"/>
              <a:t>dinámicas</a:t>
            </a:r>
            <a:r>
              <a:rPr lang="en" sz="4400" b="1" dirty="0"/>
              <a:t>)</a:t>
            </a:r>
            <a:endParaRPr sz="43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 dirty="0" err="1"/>
              <a:t>Ahora</a:t>
            </a:r>
            <a:r>
              <a:rPr lang="en" sz="2800" b="1" u="sng" dirty="0"/>
              <a:t> </a:t>
            </a:r>
            <a:r>
              <a:rPr lang="en" sz="2800" b="1" u="sng" dirty="0" err="1"/>
              <a:t>abra</a:t>
            </a:r>
            <a:r>
              <a:rPr lang="en" sz="2800" b="1" u="sng" dirty="0"/>
              <a:t> </a:t>
            </a:r>
            <a:r>
              <a:rPr lang="en" sz="2800" b="1" u="sng" dirty="0" err="1"/>
              <a:t>el</a:t>
            </a:r>
            <a:r>
              <a:rPr lang="en" sz="2800" b="1" u="sng" dirty="0"/>
              <a:t> </a:t>
            </a:r>
            <a:r>
              <a:rPr lang="en" sz="2800" b="1" u="sng" dirty="0" err="1"/>
              <a:t>archivo</a:t>
            </a:r>
            <a:r>
              <a:rPr lang="en" sz="2800" b="1" u="sng" dirty="0"/>
              <a:t> </a:t>
            </a:r>
            <a:r>
              <a:rPr lang="en" sz="2800" b="1" u="sng" dirty="0" err="1"/>
              <a:t>llamado</a:t>
            </a:r>
            <a:r>
              <a:rPr lang="en" sz="2100" b="1" u="sng" dirty="0"/>
              <a:t> </a:t>
            </a:r>
            <a:r>
              <a:rPr lang="en" sz="2800" b="1" u="sng" dirty="0"/>
              <a:t>"Intro-to-Pivot-Tables"</a:t>
            </a:r>
            <a:endParaRPr sz="21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2100" b="1" u="sng" dirty="0"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14300"/>
            <a:ext cx="2877202" cy="184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-3095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</a:t>
            </a:r>
            <a:r>
              <a:rPr lang="en" b="1" dirty="0" err="1"/>
              <a:t>Qué</a:t>
            </a:r>
            <a:r>
              <a:rPr lang="en" b="1" dirty="0"/>
              <a:t> son las </a:t>
            </a:r>
            <a:r>
              <a:rPr lang="en" b="1" dirty="0" err="1"/>
              <a:t>Tablas</a:t>
            </a:r>
            <a:r>
              <a:rPr lang="en" b="1" dirty="0"/>
              <a:t> </a:t>
            </a:r>
            <a:r>
              <a:rPr lang="en" b="1" dirty="0" err="1"/>
              <a:t>dinámicas</a:t>
            </a:r>
            <a:r>
              <a:rPr lang="en" b="1" dirty="0"/>
              <a:t>? </a:t>
            </a:r>
            <a:endParaRPr b="1"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8358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Las tablas dinámicas permiten filtrar y analizar datos rápida y fácilmente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Componentes básicos: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0" y="1678925"/>
            <a:ext cx="7697450" cy="34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642075" y="231975"/>
            <a:ext cx="64170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 regresa a la primera hoja de cálculo llamada "Data"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Seleccione cualquier celda con datos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Inserte tabla dinámica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Haga clic y arrastre “Salesperson” al cuadro etiquetado “Rows” y “Revenue” al cuadro etiquetado “Values”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738150"/>
            <a:ext cx="1845323" cy="98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72387" y="3124945"/>
            <a:ext cx="5697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1952250" y="3004875"/>
            <a:ext cx="10824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975" y="1929400"/>
            <a:ext cx="5993027" cy="29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7276" y="978750"/>
            <a:ext cx="2026725" cy="39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6961375" y="4232100"/>
            <a:ext cx="22779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7222" y="1539350"/>
            <a:ext cx="756246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 rot="10800000">
            <a:off x="9239325" y="1941075"/>
            <a:ext cx="6624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9655975" y="2905650"/>
            <a:ext cx="30000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pestaña “PivotTable Analyze”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675"/>
            <a:ext cx="3425379" cy="32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2521" y="-686251"/>
            <a:ext cx="2400199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9262522" y="1537947"/>
            <a:ext cx="692700" cy="366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2527" y="2034634"/>
            <a:ext cx="2889299" cy="286018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/>
          <p:nvPr/>
        </p:nvSpPr>
        <p:spPr>
          <a:xfrm>
            <a:off x="9330525" y="2612974"/>
            <a:ext cx="615900" cy="242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10537400" y="2717725"/>
            <a:ext cx="214800" cy="17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3964250" y="2498600"/>
            <a:ext cx="10824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313" y="996013"/>
            <a:ext cx="3792550" cy="346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2212475" y="285025"/>
            <a:ext cx="52923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Cambie el formato a moneda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Ordenar los ingresos de mayor a menor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542" y="1297550"/>
            <a:ext cx="4164459" cy="27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7541"/>
            <a:ext cx="4597425" cy="2709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31"/>
          <p:cNvCxnSpPr>
            <a:stCxn id="182" idx="3"/>
            <a:endCxn id="181" idx="1"/>
          </p:cNvCxnSpPr>
          <p:nvPr/>
        </p:nvCxnSpPr>
        <p:spPr>
          <a:xfrm>
            <a:off x="4597425" y="2652245"/>
            <a:ext cx="38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6779" y="2571750"/>
            <a:ext cx="2994149" cy="223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5899" y="163875"/>
            <a:ext cx="3908930" cy="223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12759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850" y="-3938"/>
            <a:ext cx="2009600" cy="23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025" y="-7887"/>
            <a:ext cx="2009600" cy="23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4285575" y="1125225"/>
            <a:ext cx="10824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4237525" y="3561250"/>
            <a:ext cx="10824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600" y="2463957"/>
            <a:ext cx="1267375" cy="108501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/>
          <p:nvPr/>
        </p:nvSpPr>
        <p:spPr>
          <a:xfrm>
            <a:off x="4825287" y="2770545"/>
            <a:ext cx="569700" cy="682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7">
            <a:alphaModFix/>
          </a:blip>
          <a:srcRect r="4489"/>
          <a:stretch/>
        </p:blipFill>
        <p:spPr>
          <a:xfrm>
            <a:off x="5445050" y="2571750"/>
            <a:ext cx="373892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00" y="869850"/>
            <a:ext cx="3369526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425" y="2061238"/>
            <a:ext cx="4322574" cy="261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64475"/>
            <a:ext cx="4322575" cy="261155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4345350" y="3142700"/>
            <a:ext cx="453300" cy="45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5250" y="-301700"/>
            <a:ext cx="2184933" cy="336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5249" y="3119775"/>
            <a:ext cx="2066726" cy="224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10187133" y="3758825"/>
            <a:ext cx="786600" cy="17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9400533" y="4930200"/>
            <a:ext cx="786600" cy="176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54400" y="221775"/>
            <a:ext cx="4467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Duplicar la hoja anterior</a:t>
            </a:r>
            <a:endParaRPr sz="19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Macintosh PowerPoint</Application>
  <PresentationFormat>On-screen Show (16:9)</PresentationFormat>
  <Paragraphs>38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Simple Light</vt:lpstr>
      <vt:lpstr>Office Theme</vt:lpstr>
      <vt:lpstr>Curso de EXCEL Parte 3/3</vt:lpstr>
      <vt:lpstr>Horario</vt:lpstr>
      <vt:lpstr>1. Pivot Tables (Tablas dinámicas) Ahora abra el archivo llamado "Intro-to-Pivot-Tables" </vt:lpstr>
      <vt:lpstr>¿Qué son las Tablas dinámicas?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PANEL (Dashboard)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EXCEL Parte 3/3</dc:title>
  <cp:lastModifiedBy>Joongeun Choi</cp:lastModifiedBy>
  <cp:revision>1</cp:revision>
  <dcterms:modified xsi:type="dcterms:W3CDTF">2024-07-04T21:03:52Z</dcterms:modified>
</cp:coreProperties>
</file>